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4" r:id="rId2"/>
    <p:sldId id="281" r:id="rId3"/>
    <p:sldId id="288" r:id="rId4"/>
    <p:sldId id="287" r:id="rId5"/>
    <p:sldId id="286" r:id="rId6"/>
    <p:sldId id="283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nchenqiang" initials="p" lastIdx="2" clrIdx="0">
    <p:extLst>
      <p:ext uri="{19B8F6BF-5375-455C-9EA6-DF929625EA0E}">
        <p15:presenceInfo xmlns:p15="http://schemas.microsoft.com/office/powerpoint/2012/main" userId="S-1-5-21-845503264-3965859491-1166603569-191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8DC2"/>
    <a:srgbClr val="F5F5F5"/>
    <a:srgbClr val="33A8E7"/>
    <a:srgbClr val="2289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53" autoAdjust="0"/>
    <p:restoredTop sz="94700" autoAdjust="0"/>
  </p:normalViewPr>
  <p:slideViewPr>
    <p:cSldViewPr snapToGrid="0">
      <p:cViewPr varScale="1">
        <p:scale>
          <a:sx n="110" d="100"/>
          <a:sy n="110" d="100"/>
        </p:scale>
        <p:origin x="15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5DC85-343A-4616-BA40-7D7E1DCEA8D0}" type="datetimeFigureOut">
              <a:rPr lang="zh-CN" altLang="en-US" smtClean="0"/>
              <a:pPr/>
              <a:t>2018/7/12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EA6F4-2279-4BD7-94D7-3B2F6CF66C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531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097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929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48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1836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6064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603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72"/>
            <a:ext cx="12205562" cy="685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361" y="210"/>
            <a:ext cx="3787775" cy="32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9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 xmlns:a14="http://schemas.microsoft.com/office/drawing/2010/main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183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361" y="210"/>
            <a:ext cx="3787775" cy="32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4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 xmlns:a14="http://schemas.microsoft.com/office/drawing/2010/main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361" y="210"/>
            <a:ext cx="3787775" cy="32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1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 xmlns:a14="http://schemas.microsoft.com/office/drawing/2010/main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7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294" y="0"/>
            <a:ext cx="3787775" cy="32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1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 xmlns:a14="http://schemas.microsoft.com/office/drawing/2010/main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 xmlns:a14="http://schemas.microsoft.com/office/drawing/2010/main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CD3D4-BCA6-4A48-9ED4-8CB3146B489D}" type="datetimeFigureOut">
              <a:rPr lang="zh-CN" altLang="en-US" smtClean="0"/>
              <a:pPr/>
              <a:t>2018/7/12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9FCE4-F346-486E-9E13-757EA77880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30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6" r:id="rId2"/>
    <p:sldLayoutId id="2147483657" r:id="rId3"/>
    <p:sldLayoutId id="2147483650" r:id="rId4"/>
    <p:sldLayoutId id="2147483655" r:id="rId5"/>
    <p:sldLayoutId id="2147483653" r:id="rId6"/>
    <p:sldLayoutId id="2147483654" r:id="rId7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53143" y="3807241"/>
            <a:ext cx="5885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NVR </a:t>
            </a:r>
            <a:r>
              <a:rPr lang="en-US" altLang="zh-CN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MagLev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Fan Upgrade Notification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093" y="2198147"/>
            <a:ext cx="8161845" cy="74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8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 xmlns:a14="http://schemas.microsoft.com/office/drawing/2010/main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451296" y="135879"/>
            <a:ext cx="74410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软雅黑" panose="020B0503020204020204" pitchFamily="34" charset="-122"/>
                <a:cs typeface="Calibri" panose="020F0502020204030204" pitchFamily="34" charset="0"/>
              </a:rPr>
              <a:t>Overview</a:t>
            </a:r>
          </a:p>
        </p:txBody>
      </p:sp>
      <p:sp>
        <p:nvSpPr>
          <p:cNvPr id="15" name="矩形 14"/>
          <p:cNvSpPr/>
          <p:nvPr/>
        </p:nvSpPr>
        <p:spPr>
          <a:xfrm>
            <a:off x="451296" y="782210"/>
            <a:ext cx="11041121" cy="3234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The chassis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fan 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applied to NVR will be upgrade to maglev fan for the purpose of extending service life of device and reduce working noise.</a:t>
            </a:r>
          </a:p>
          <a:p>
            <a:pPr>
              <a:lnSpc>
                <a:spcPts val="3500"/>
              </a:lnSpc>
            </a:pP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ts val="3500"/>
              </a:lnSpc>
            </a:pP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Product effected </a:t>
            </a:r>
          </a:p>
          <a:p>
            <a:pPr>
              <a:lnSpc>
                <a:spcPts val="3500"/>
              </a:lnSpc>
            </a:pP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1/2 HDD(s) </a:t>
            </a:r>
            <a:r>
              <a:rPr lang="en-US" altLang="zh-CN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PoE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 NVR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ts val="3500"/>
              </a:lnSpc>
            </a:pP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2 HDDs NVR</a:t>
            </a:r>
          </a:p>
          <a:p>
            <a:pPr>
              <a:lnSpc>
                <a:spcPts val="3500"/>
              </a:lnSpc>
            </a:pPr>
            <a:endParaRPr lang="en-US" altLang="zh-CN" sz="2400" dirty="0" smtClean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money-exchange_73111"/>
          <p:cNvSpPr>
            <a:spLocks noChangeAspect="1"/>
          </p:cNvSpPr>
          <p:nvPr/>
        </p:nvSpPr>
        <p:spPr bwMode="auto">
          <a:xfrm>
            <a:off x="8385399" y="3444087"/>
            <a:ext cx="1254990" cy="1682548"/>
          </a:xfrm>
          <a:custGeom>
            <a:avLst/>
            <a:gdLst>
              <a:gd name="T0" fmla="*/ 1276 w 2063"/>
              <a:gd name="T1" fmla="*/ 2111 h 2770"/>
              <a:gd name="T2" fmla="*/ 699 w 2063"/>
              <a:gd name="T3" fmla="*/ 2748 h 2770"/>
              <a:gd name="T4" fmla="*/ 649 w 2063"/>
              <a:gd name="T5" fmla="*/ 2770 h 2770"/>
              <a:gd name="T6" fmla="*/ 600 w 2063"/>
              <a:gd name="T7" fmla="*/ 2748 h 2770"/>
              <a:gd name="T8" fmla="*/ 22 w 2063"/>
              <a:gd name="T9" fmla="*/ 2111 h 2770"/>
              <a:gd name="T10" fmla="*/ 11 w 2063"/>
              <a:gd name="T11" fmla="*/ 2039 h 2770"/>
              <a:gd name="T12" fmla="*/ 72 w 2063"/>
              <a:gd name="T13" fmla="*/ 1999 h 2770"/>
              <a:gd name="T14" fmla="*/ 338 w 2063"/>
              <a:gd name="T15" fmla="*/ 1999 h 2770"/>
              <a:gd name="T16" fmla="*/ 338 w 2063"/>
              <a:gd name="T17" fmla="*/ 990 h 2770"/>
              <a:gd name="T18" fmla="*/ 405 w 2063"/>
              <a:gd name="T19" fmla="*/ 923 h 2770"/>
              <a:gd name="T20" fmla="*/ 894 w 2063"/>
              <a:gd name="T21" fmla="*/ 923 h 2770"/>
              <a:gd name="T22" fmla="*/ 960 w 2063"/>
              <a:gd name="T23" fmla="*/ 990 h 2770"/>
              <a:gd name="T24" fmla="*/ 960 w 2063"/>
              <a:gd name="T25" fmla="*/ 1999 h 2770"/>
              <a:gd name="T26" fmla="*/ 1227 w 2063"/>
              <a:gd name="T27" fmla="*/ 1999 h 2770"/>
              <a:gd name="T28" fmla="*/ 1288 w 2063"/>
              <a:gd name="T29" fmla="*/ 2039 h 2770"/>
              <a:gd name="T30" fmla="*/ 1276 w 2063"/>
              <a:gd name="T31" fmla="*/ 2111 h 2770"/>
              <a:gd name="T32" fmla="*/ 1726 w 2063"/>
              <a:gd name="T33" fmla="*/ 1780 h 2770"/>
              <a:gd name="T34" fmla="*/ 1726 w 2063"/>
              <a:gd name="T35" fmla="*/ 770 h 2770"/>
              <a:gd name="T36" fmla="*/ 1992 w 2063"/>
              <a:gd name="T37" fmla="*/ 770 h 2770"/>
              <a:gd name="T38" fmla="*/ 2053 w 2063"/>
              <a:gd name="T39" fmla="*/ 731 h 2770"/>
              <a:gd name="T40" fmla="*/ 2041 w 2063"/>
              <a:gd name="T41" fmla="*/ 659 h 2770"/>
              <a:gd name="T42" fmla="*/ 1464 w 2063"/>
              <a:gd name="T43" fmla="*/ 22 h 2770"/>
              <a:gd name="T44" fmla="*/ 1414 w 2063"/>
              <a:gd name="T45" fmla="*/ 0 h 2770"/>
              <a:gd name="T46" fmla="*/ 1365 w 2063"/>
              <a:gd name="T47" fmla="*/ 22 h 2770"/>
              <a:gd name="T48" fmla="*/ 788 w 2063"/>
              <a:gd name="T49" fmla="*/ 659 h 2770"/>
              <a:gd name="T50" fmla="*/ 776 w 2063"/>
              <a:gd name="T51" fmla="*/ 731 h 2770"/>
              <a:gd name="T52" fmla="*/ 837 w 2063"/>
              <a:gd name="T53" fmla="*/ 770 h 2770"/>
              <a:gd name="T54" fmla="*/ 1103 w 2063"/>
              <a:gd name="T55" fmla="*/ 770 h 2770"/>
              <a:gd name="T56" fmla="*/ 1103 w 2063"/>
              <a:gd name="T57" fmla="*/ 1780 h 2770"/>
              <a:gd name="T58" fmla="*/ 1170 w 2063"/>
              <a:gd name="T59" fmla="*/ 1846 h 2770"/>
              <a:gd name="T60" fmla="*/ 1659 w 2063"/>
              <a:gd name="T61" fmla="*/ 1846 h 2770"/>
              <a:gd name="T62" fmla="*/ 1726 w 2063"/>
              <a:gd name="T63" fmla="*/ 1780 h 2770"/>
              <a:gd name="T64" fmla="*/ 1237 w 2063"/>
              <a:gd name="T65" fmla="*/ 704 h 2770"/>
              <a:gd name="T66" fmla="*/ 1170 w 2063"/>
              <a:gd name="T67" fmla="*/ 637 h 2770"/>
              <a:gd name="T68" fmla="*/ 988 w 2063"/>
              <a:gd name="T69" fmla="*/ 637 h 2770"/>
              <a:gd name="T70" fmla="*/ 1414 w 2063"/>
              <a:gd name="T71" fmla="*/ 166 h 2770"/>
              <a:gd name="T72" fmla="*/ 1841 w 2063"/>
              <a:gd name="T73" fmla="*/ 637 h 2770"/>
              <a:gd name="T74" fmla="*/ 1659 w 2063"/>
              <a:gd name="T75" fmla="*/ 637 h 2770"/>
              <a:gd name="T76" fmla="*/ 1592 w 2063"/>
              <a:gd name="T77" fmla="*/ 704 h 2770"/>
              <a:gd name="T78" fmla="*/ 1592 w 2063"/>
              <a:gd name="T79" fmla="*/ 1713 h 2770"/>
              <a:gd name="T80" fmla="*/ 1237 w 2063"/>
              <a:gd name="T81" fmla="*/ 1713 h 2770"/>
              <a:gd name="T82" fmla="*/ 1237 w 2063"/>
              <a:gd name="T83" fmla="*/ 704 h 2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63" h="2770">
                <a:moveTo>
                  <a:pt x="1276" y="2111"/>
                </a:moveTo>
                <a:lnTo>
                  <a:pt x="699" y="2748"/>
                </a:lnTo>
                <a:cubicBezTo>
                  <a:pt x="686" y="2762"/>
                  <a:pt x="668" y="2770"/>
                  <a:pt x="649" y="2770"/>
                </a:cubicBezTo>
                <a:cubicBezTo>
                  <a:pt x="630" y="2770"/>
                  <a:pt x="612" y="2762"/>
                  <a:pt x="600" y="2748"/>
                </a:cubicBezTo>
                <a:lnTo>
                  <a:pt x="22" y="2111"/>
                </a:lnTo>
                <a:cubicBezTo>
                  <a:pt x="5" y="2091"/>
                  <a:pt x="0" y="2063"/>
                  <a:pt x="11" y="2039"/>
                </a:cubicBezTo>
                <a:cubicBezTo>
                  <a:pt x="22" y="2015"/>
                  <a:pt x="46" y="1999"/>
                  <a:pt x="72" y="1999"/>
                </a:cubicBezTo>
                <a:lnTo>
                  <a:pt x="338" y="1999"/>
                </a:lnTo>
                <a:lnTo>
                  <a:pt x="338" y="990"/>
                </a:lnTo>
                <a:cubicBezTo>
                  <a:pt x="338" y="953"/>
                  <a:pt x="368" y="923"/>
                  <a:pt x="405" y="923"/>
                </a:cubicBezTo>
                <a:lnTo>
                  <a:pt x="894" y="923"/>
                </a:lnTo>
                <a:cubicBezTo>
                  <a:pt x="931" y="923"/>
                  <a:pt x="960" y="953"/>
                  <a:pt x="960" y="990"/>
                </a:cubicBezTo>
                <a:lnTo>
                  <a:pt x="960" y="1999"/>
                </a:lnTo>
                <a:lnTo>
                  <a:pt x="1227" y="1999"/>
                </a:lnTo>
                <a:cubicBezTo>
                  <a:pt x="1253" y="1999"/>
                  <a:pt x="1277" y="2015"/>
                  <a:pt x="1288" y="2039"/>
                </a:cubicBezTo>
                <a:cubicBezTo>
                  <a:pt x="1298" y="2063"/>
                  <a:pt x="1294" y="2091"/>
                  <a:pt x="1276" y="2111"/>
                </a:cubicBezTo>
                <a:close/>
                <a:moveTo>
                  <a:pt x="1726" y="1780"/>
                </a:moveTo>
                <a:lnTo>
                  <a:pt x="1726" y="770"/>
                </a:lnTo>
                <a:lnTo>
                  <a:pt x="1992" y="770"/>
                </a:lnTo>
                <a:cubicBezTo>
                  <a:pt x="2018" y="770"/>
                  <a:pt x="2042" y="755"/>
                  <a:pt x="2053" y="731"/>
                </a:cubicBezTo>
                <a:cubicBezTo>
                  <a:pt x="2063" y="707"/>
                  <a:pt x="2059" y="678"/>
                  <a:pt x="2041" y="659"/>
                </a:cubicBezTo>
                <a:lnTo>
                  <a:pt x="1464" y="22"/>
                </a:lnTo>
                <a:cubicBezTo>
                  <a:pt x="1451" y="8"/>
                  <a:pt x="1433" y="0"/>
                  <a:pt x="1414" y="0"/>
                </a:cubicBezTo>
                <a:cubicBezTo>
                  <a:pt x="1396" y="0"/>
                  <a:pt x="1378" y="8"/>
                  <a:pt x="1365" y="22"/>
                </a:cubicBezTo>
                <a:lnTo>
                  <a:pt x="788" y="659"/>
                </a:lnTo>
                <a:cubicBezTo>
                  <a:pt x="770" y="678"/>
                  <a:pt x="765" y="707"/>
                  <a:pt x="776" y="731"/>
                </a:cubicBezTo>
                <a:cubicBezTo>
                  <a:pt x="787" y="755"/>
                  <a:pt x="811" y="770"/>
                  <a:pt x="837" y="770"/>
                </a:cubicBezTo>
                <a:lnTo>
                  <a:pt x="1103" y="770"/>
                </a:lnTo>
                <a:lnTo>
                  <a:pt x="1103" y="1780"/>
                </a:lnTo>
                <a:cubicBezTo>
                  <a:pt x="1103" y="1817"/>
                  <a:pt x="1133" y="1846"/>
                  <a:pt x="1170" y="1846"/>
                </a:cubicBezTo>
                <a:lnTo>
                  <a:pt x="1659" y="1846"/>
                </a:lnTo>
                <a:cubicBezTo>
                  <a:pt x="1696" y="1846"/>
                  <a:pt x="1726" y="1817"/>
                  <a:pt x="1726" y="1780"/>
                </a:cubicBezTo>
                <a:close/>
                <a:moveTo>
                  <a:pt x="1237" y="704"/>
                </a:moveTo>
                <a:cubicBezTo>
                  <a:pt x="1237" y="667"/>
                  <a:pt x="1207" y="637"/>
                  <a:pt x="1170" y="637"/>
                </a:cubicBezTo>
                <a:lnTo>
                  <a:pt x="988" y="637"/>
                </a:lnTo>
                <a:lnTo>
                  <a:pt x="1414" y="166"/>
                </a:lnTo>
                <a:lnTo>
                  <a:pt x="1841" y="637"/>
                </a:lnTo>
                <a:lnTo>
                  <a:pt x="1659" y="637"/>
                </a:lnTo>
                <a:cubicBezTo>
                  <a:pt x="1622" y="637"/>
                  <a:pt x="1592" y="667"/>
                  <a:pt x="1592" y="704"/>
                </a:cubicBezTo>
                <a:lnTo>
                  <a:pt x="1592" y="1713"/>
                </a:lnTo>
                <a:lnTo>
                  <a:pt x="1237" y="1713"/>
                </a:lnTo>
                <a:lnTo>
                  <a:pt x="1237" y="7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矩形 5"/>
          <p:cNvSpPr/>
          <p:nvPr/>
        </p:nvSpPr>
        <p:spPr>
          <a:xfrm>
            <a:off x="8795994" y="2936677"/>
            <a:ext cx="1272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Service 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life </a:t>
            </a:r>
            <a:endParaRPr lang="zh-CN" altLang="en-US" b="1" dirty="0"/>
          </a:p>
        </p:txBody>
      </p:sp>
      <p:sp>
        <p:nvSpPr>
          <p:cNvPr id="8" name="矩形 7"/>
          <p:cNvSpPr/>
          <p:nvPr/>
        </p:nvSpPr>
        <p:spPr>
          <a:xfrm>
            <a:off x="8119108" y="5176173"/>
            <a:ext cx="1552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Working 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noise</a:t>
            </a:r>
            <a:endParaRPr lang="zh-CN" altLang="en-US" b="1" dirty="0"/>
          </a:p>
        </p:txBody>
      </p:sp>
      <p:grpSp>
        <p:nvGrpSpPr>
          <p:cNvPr id="3" name="组合 2"/>
          <p:cNvGrpSpPr/>
          <p:nvPr/>
        </p:nvGrpSpPr>
        <p:grpSpPr>
          <a:xfrm>
            <a:off x="3383616" y="3627763"/>
            <a:ext cx="3863987" cy="1546231"/>
            <a:chOff x="3383616" y="3627763"/>
            <a:chExt cx="3863987" cy="154623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4311" y="3627763"/>
              <a:ext cx="1315195" cy="1315195"/>
            </a:xfrm>
            <a:prstGeom prst="rect">
              <a:avLst/>
            </a:prstGeom>
          </p:spPr>
        </p:pic>
        <p:sp>
          <p:nvSpPr>
            <p:cNvPr id="14" name="seo-tags_80536"/>
            <p:cNvSpPr>
              <a:spLocks noChangeAspect="1"/>
            </p:cNvSpPr>
            <p:nvPr/>
          </p:nvSpPr>
          <p:spPr bwMode="auto">
            <a:xfrm>
              <a:off x="5295086" y="3980518"/>
              <a:ext cx="363980" cy="609685"/>
            </a:xfrm>
            <a:custGeom>
              <a:avLst/>
              <a:gdLst>
                <a:gd name="T0" fmla="*/ 225 w 242"/>
                <a:gd name="T1" fmla="*/ 241 h 406"/>
                <a:gd name="T2" fmla="*/ 100 w 242"/>
                <a:gd name="T3" fmla="*/ 387 h 406"/>
                <a:gd name="T4" fmla="*/ 60 w 242"/>
                <a:gd name="T5" fmla="*/ 406 h 406"/>
                <a:gd name="T6" fmla="*/ 25 w 242"/>
                <a:gd name="T7" fmla="*/ 394 h 406"/>
                <a:gd name="T8" fmla="*/ 19 w 242"/>
                <a:gd name="T9" fmla="*/ 318 h 406"/>
                <a:gd name="T10" fmla="*/ 114 w 242"/>
                <a:gd name="T11" fmla="*/ 206 h 406"/>
                <a:gd name="T12" fmla="*/ 19 w 242"/>
                <a:gd name="T13" fmla="*/ 94 h 406"/>
                <a:gd name="T14" fmla="*/ 25 w 242"/>
                <a:gd name="T15" fmla="*/ 19 h 406"/>
                <a:gd name="T16" fmla="*/ 100 w 242"/>
                <a:gd name="T17" fmla="*/ 25 h 406"/>
                <a:gd name="T18" fmla="*/ 225 w 242"/>
                <a:gd name="T19" fmla="*/ 172 h 406"/>
                <a:gd name="T20" fmla="*/ 225 w 242"/>
                <a:gd name="T21" fmla="*/ 241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2" h="406">
                  <a:moveTo>
                    <a:pt x="225" y="241"/>
                  </a:moveTo>
                  <a:lnTo>
                    <a:pt x="100" y="387"/>
                  </a:lnTo>
                  <a:cubicBezTo>
                    <a:pt x="90" y="400"/>
                    <a:pt x="75" y="406"/>
                    <a:pt x="60" y="406"/>
                  </a:cubicBezTo>
                  <a:cubicBezTo>
                    <a:pt x="48" y="406"/>
                    <a:pt x="35" y="402"/>
                    <a:pt x="25" y="394"/>
                  </a:cubicBezTo>
                  <a:cubicBezTo>
                    <a:pt x="3" y="375"/>
                    <a:pt x="0" y="341"/>
                    <a:pt x="19" y="318"/>
                  </a:cubicBezTo>
                  <a:lnTo>
                    <a:pt x="114" y="206"/>
                  </a:lnTo>
                  <a:lnTo>
                    <a:pt x="19" y="94"/>
                  </a:lnTo>
                  <a:cubicBezTo>
                    <a:pt x="0" y="71"/>
                    <a:pt x="3" y="38"/>
                    <a:pt x="25" y="19"/>
                  </a:cubicBezTo>
                  <a:cubicBezTo>
                    <a:pt x="48" y="0"/>
                    <a:pt x="81" y="2"/>
                    <a:pt x="100" y="25"/>
                  </a:cubicBezTo>
                  <a:lnTo>
                    <a:pt x="225" y="172"/>
                  </a:lnTo>
                  <a:cubicBezTo>
                    <a:pt x="242" y="192"/>
                    <a:pt x="242" y="221"/>
                    <a:pt x="225" y="2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seo-tags_80536"/>
            <p:cNvSpPr>
              <a:spLocks noChangeAspect="1"/>
            </p:cNvSpPr>
            <p:nvPr/>
          </p:nvSpPr>
          <p:spPr bwMode="auto">
            <a:xfrm>
              <a:off x="4927720" y="3980518"/>
              <a:ext cx="363980" cy="609685"/>
            </a:xfrm>
            <a:custGeom>
              <a:avLst/>
              <a:gdLst>
                <a:gd name="T0" fmla="*/ 225 w 242"/>
                <a:gd name="T1" fmla="*/ 241 h 406"/>
                <a:gd name="T2" fmla="*/ 100 w 242"/>
                <a:gd name="T3" fmla="*/ 387 h 406"/>
                <a:gd name="T4" fmla="*/ 60 w 242"/>
                <a:gd name="T5" fmla="*/ 406 h 406"/>
                <a:gd name="T6" fmla="*/ 25 w 242"/>
                <a:gd name="T7" fmla="*/ 394 h 406"/>
                <a:gd name="T8" fmla="*/ 19 w 242"/>
                <a:gd name="T9" fmla="*/ 318 h 406"/>
                <a:gd name="T10" fmla="*/ 114 w 242"/>
                <a:gd name="T11" fmla="*/ 206 h 406"/>
                <a:gd name="T12" fmla="*/ 19 w 242"/>
                <a:gd name="T13" fmla="*/ 94 h 406"/>
                <a:gd name="T14" fmla="*/ 25 w 242"/>
                <a:gd name="T15" fmla="*/ 19 h 406"/>
                <a:gd name="T16" fmla="*/ 100 w 242"/>
                <a:gd name="T17" fmla="*/ 25 h 406"/>
                <a:gd name="T18" fmla="*/ 225 w 242"/>
                <a:gd name="T19" fmla="*/ 172 h 406"/>
                <a:gd name="T20" fmla="*/ 225 w 242"/>
                <a:gd name="T21" fmla="*/ 241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2" h="406">
                  <a:moveTo>
                    <a:pt x="225" y="241"/>
                  </a:moveTo>
                  <a:lnTo>
                    <a:pt x="100" y="387"/>
                  </a:lnTo>
                  <a:cubicBezTo>
                    <a:pt x="90" y="400"/>
                    <a:pt x="75" y="406"/>
                    <a:pt x="60" y="406"/>
                  </a:cubicBezTo>
                  <a:cubicBezTo>
                    <a:pt x="48" y="406"/>
                    <a:pt x="35" y="402"/>
                    <a:pt x="25" y="394"/>
                  </a:cubicBezTo>
                  <a:cubicBezTo>
                    <a:pt x="3" y="375"/>
                    <a:pt x="0" y="341"/>
                    <a:pt x="19" y="318"/>
                  </a:cubicBezTo>
                  <a:lnTo>
                    <a:pt x="114" y="206"/>
                  </a:lnTo>
                  <a:lnTo>
                    <a:pt x="19" y="94"/>
                  </a:lnTo>
                  <a:cubicBezTo>
                    <a:pt x="0" y="71"/>
                    <a:pt x="3" y="38"/>
                    <a:pt x="25" y="19"/>
                  </a:cubicBezTo>
                  <a:cubicBezTo>
                    <a:pt x="48" y="0"/>
                    <a:pt x="81" y="2"/>
                    <a:pt x="100" y="25"/>
                  </a:cubicBezTo>
                  <a:lnTo>
                    <a:pt x="225" y="172"/>
                  </a:lnTo>
                  <a:cubicBezTo>
                    <a:pt x="242" y="192"/>
                    <a:pt x="242" y="221"/>
                    <a:pt x="225" y="2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82475" y="3793226"/>
              <a:ext cx="955473" cy="1025216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3383616" y="4804662"/>
              <a:ext cx="13531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</a:rPr>
                <a:t>Regular Fan</a:t>
              </a:r>
              <a:r>
                <a:rPr lang="en-US" altLang="zh-CN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</a:rPr>
                <a:t> </a:t>
              </a:r>
              <a:endParaRPr lang="zh-CN" altLang="en-US" b="1" dirty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5916213" y="4804662"/>
              <a:ext cx="13313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  <a:ea typeface="微软雅黑" panose="020B0503020204020204" pitchFamily="34" charset="-122"/>
                </a:rPr>
                <a:t>Maglev Fan</a:t>
              </a:r>
              <a:r>
                <a:rPr lang="en-US" altLang="zh-CN" b="1" dirty="0" smtClean="0">
                  <a:solidFill>
                    <a:srgbClr val="FF0000"/>
                  </a:solidFill>
                  <a:ea typeface="微软雅黑" panose="020B0503020204020204" pitchFamily="34" charset="-122"/>
                </a:rPr>
                <a:t> 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157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 xmlns:a14="http://schemas.microsoft.com/office/drawing/2010/main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451296" y="135879"/>
            <a:ext cx="74410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软雅黑" panose="020B0503020204020204" pitchFamily="34" charset="-122"/>
                <a:cs typeface="Calibri" panose="020F0502020204030204" pitchFamily="34" charset="0"/>
              </a:rPr>
              <a:t>Version</a:t>
            </a:r>
          </a:p>
        </p:txBody>
      </p:sp>
      <p:sp>
        <p:nvSpPr>
          <p:cNvPr id="3" name="矩形 2"/>
          <p:cNvSpPr/>
          <p:nvPr/>
        </p:nvSpPr>
        <p:spPr>
          <a:xfrm>
            <a:off x="6714665" y="5456212"/>
            <a:ext cx="5242204" cy="9900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Note: The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picture is for reference only. </a:t>
            </a:r>
            <a:endParaRPr lang="en-US" altLang="zh-CN" sz="2400" dirty="0" smtClean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  <a:p>
            <a:pPr>
              <a:lnSpc>
                <a:spcPts val="3500"/>
              </a:lnSpc>
            </a:pP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Please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be subject to the actual products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.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032821"/>
              </p:ext>
            </p:extLst>
          </p:nvPr>
        </p:nvGraphicFramePr>
        <p:xfrm>
          <a:off x="451296" y="782210"/>
          <a:ext cx="3915988" cy="320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4048">
                  <a:extLst>
                    <a:ext uri="{9D8B030D-6E8A-4147-A177-3AD203B41FA5}">
                      <a16:colId xmlns:a16="http://schemas.microsoft.com/office/drawing/2014/main" val="44609992"/>
                    </a:ext>
                  </a:extLst>
                </a:gridCol>
                <a:gridCol w="1351940">
                  <a:extLst>
                    <a:ext uri="{9D8B030D-6E8A-4147-A177-3AD203B41FA5}">
                      <a16:colId xmlns:a16="http://schemas.microsoft.com/office/drawing/2014/main" val="29840436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400" b="1" dirty="0" smtClean="0"/>
                        <a:t>Model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baseline="0" dirty="0" smtClean="0"/>
                        <a:t>Version</a:t>
                      </a:r>
                      <a:endParaRPr lang="zh-CN" alt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135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u="none" dirty="0" smtClean="0"/>
                        <a:t>NVR301-04-P4</a:t>
                      </a:r>
                      <a:endParaRPr lang="zh-CN" altLang="en-US" sz="24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rgbClr val="FF0000"/>
                          </a:solidFill>
                        </a:rPr>
                        <a:t>D0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001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u="none" dirty="0" smtClean="0"/>
                        <a:t>NVR301-04L-P4</a:t>
                      </a:r>
                      <a:endParaRPr lang="zh-CN" altLang="en-US" sz="24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rgbClr val="FF0000"/>
                          </a:solidFill>
                        </a:rPr>
                        <a:t>C0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057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u="none" dirty="0" smtClean="0"/>
                        <a:t>NVR301-08-P8</a:t>
                      </a:r>
                      <a:endParaRPr lang="zh-CN" altLang="en-US" sz="24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rgbClr val="FF0000"/>
                          </a:solidFill>
                        </a:rPr>
                        <a:t>D0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884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u="none" dirty="0" smtClean="0"/>
                        <a:t>NVR301-08L-P8</a:t>
                      </a:r>
                      <a:endParaRPr lang="zh-CN" altLang="en-US" sz="24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rgbClr val="FF0000"/>
                          </a:solidFill>
                        </a:rPr>
                        <a:t>C0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513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u="none" dirty="0" smtClean="0"/>
                        <a:t>NVR301-16-P8</a:t>
                      </a:r>
                      <a:endParaRPr lang="zh-CN" altLang="en-US" sz="24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rgbClr val="FF0000"/>
                          </a:solidFill>
                        </a:rPr>
                        <a:t>D0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938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u="none" dirty="0" smtClean="0"/>
                        <a:t>NVR301-16L-P8</a:t>
                      </a:r>
                      <a:endParaRPr lang="zh-CN" altLang="en-US" sz="24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rgbClr val="FF0000"/>
                          </a:solidFill>
                        </a:rPr>
                        <a:t>C0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748277"/>
                  </a:ext>
                </a:extLst>
              </a:tr>
            </a:tbl>
          </a:graphicData>
        </a:graphic>
      </p:graphicFrame>
      <p:graphicFrame>
        <p:nvGraphicFramePr>
          <p:cNvPr id="24" name="表格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31589"/>
              </p:ext>
            </p:extLst>
          </p:nvPr>
        </p:nvGraphicFramePr>
        <p:xfrm>
          <a:off x="5959626" y="782210"/>
          <a:ext cx="3915988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4048">
                  <a:extLst>
                    <a:ext uri="{9D8B030D-6E8A-4147-A177-3AD203B41FA5}">
                      <a16:colId xmlns:a16="http://schemas.microsoft.com/office/drawing/2014/main" val="44609992"/>
                    </a:ext>
                  </a:extLst>
                </a:gridCol>
                <a:gridCol w="1351940">
                  <a:extLst>
                    <a:ext uri="{9D8B030D-6E8A-4147-A177-3AD203B41FA5}">
                      <a16:colId xmlns:a16="http://schemas.microsoft.com/office/drawing/2014/main" val="29840436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400" b="1" dirty="0" smtClean="0"/>
                        <a:t>Model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baseline="0" dirty="0" smtClean="0"/>
                        <a:t>Version</a:t>
                      </a:r>
                      <a:endParaRPr lang="zh-CN" alt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135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u="none" dirty="0" smtClean="0"/>
                        <a:t>NVR302-08E-P8-B</a:t>
                      </a:r>
                      <a:endParaRPr lang="zh-CN" altLang="en-US" sz="24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rgbClr val="FF0000"/>
                          </a:solidFill>
                        </a:rPr>
                        <a:t>D0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001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u="none" dirty="0" smtClean="0"/>
                        <a:t>NVR302-16E-P16-B</a:t>
                      </a:r>
                      <a:endParaRPr lang="zh-CN" altLang="en-US" sz="24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rgbClr val="FF0000"/>
                          </a:solidFill>
                        </a:rPr>
                        <a:t>D0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057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u="none" dirty="0" smtClean="0"/>
                        <a:t>NVR302-16E-P8-B</a:t>
                      </a:r>
                      <a:endParaRPr lang="zh-CN" altLang="en-US" sz="24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rgbClr val="FF0000"/>
                          </a:solidFill>
                        </a:rPr>
                        <a:t>D0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884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u="none" dirty="0" smtClean="0"/>
                        <a:t>NVR302-09E-B</a:t>
                      </a:r>
                      <a:endParaRPr lang="zh-CN" altLang="en-US" sz="24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rgbClr val="FF0000"/>
                          </a:solidFill>
                        </a:rPr>
                        <a:t>D0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513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u="none" dirty="0" smtClean="0"/>
                        <a:t>NVR302-16E-B</a:t>
                      </a:r>
                      <a:endParaRPr lang="zh-CN" altLang="en-US" sz="24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rgbClr val="FF0000"/>
                          </a:solidFill>
                        </a:rPr>
                        <a:t>D0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938170"/>
                  </a:ext>
                </a:extLst>
              </a:tr>
            </a:tbl>
          </a:graphicData>
        </a:graphic>
      </p:graphicFrame>
      <p:grpSp>
        <p:nvGrpSpPr>
          <p:cNvPr id="26" name="组合 25"/>
          <p:cNvGrpSpPr/>
          <p:nvPr/>
        </p:nvGrpSpPr>
        <p:grpSpPr>
          <a:xfrm>
            <a:off x="451296" y="4143318"/>
            <a:ext cx="5904809" cy="2217080"/>
            <a:chOff x="451296" y="4143318"/>
            <a:chExt cx="5904809" cy="2217080"/>
          </a:xfrm>
        </p:grpSpPr>
        <p:grpSp>
          <p:nvGrpSpPr>
            <p:cNvPr id="5" name="组合 4"/>
            <p:cNvGrpSpPr/>
            <p:nvPr/>
          </p:nvGrpSpPr>
          <p:grpSpPr>
            <a:xfrm>
              <a:off x="451296" y="4143318"/>
              <a:ext cx="3176457" cy="2154598"/>
              <a:chOff x="5814928" y="3751777"/>
              <a:chExt cx="3176457" cy="2154598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5814928" y="3751777"/>
                <a:ext cx="18533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>
                    <a:ea typeface="微软雅黑" panose="020B0503020204020204" pitchFamily="34" charset="-122"/>
                  </a:rPr>
                  <a:t>Label sample</a:t>
                </a:r>
                <a:endParaRPr lang="zh-CN" altLang="en-US" sz="2400" dirty="0"/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5913572" y="4222967"/>
                <a:ext cx="3077813" cy="1683408"/>
                <a:chOff x="6003697" y="3028566"/>
                <a:chExt cx="3077813" cy="1683408"/>
              </a:xfrm>
            </p:grpSpPr>
            <p:sp>
              <p:nvSpPr>
                <p:cNvPr id="22" name="seo-tags_80536"/>
                <p:cNvSpPr>
                  <a:spLocks noChangeAspect="1"/>
                </p:cNvSpPr>
                <p:nvPr/>
              </p:nvSpPr>
              <p:spPr bwMode="auto">
                <a:xfrm>
                  <a:off x="8717530" y="3633668"/>
                  <a:ext cx="363980" cy="609685"/>
                </a:xfrm>
                <a:custGeom>
                  <a:avLst/>
                  <a:gdLst>
                    <a:gd name="T0" fmla="*/ 225 w 242"/>
                    <a:gd name="T1" fmla="*/ 241 h 406"/>
                    <a:gd name="T2" fmla="*/ 100 w 242"/>
                    <a:gd name="T3" fmla="*/ 387 h 406"/>
                    <a:gd name="T4" fmla="*/ 60 w 242"/>
                    <a:gd name="T5" fmla="*/ 406 h 406"/>
                    <a:gd name="T6" fmla="*/ 25 w 242"/>
                    <a:gd name="T7" fmla="*/ 394 h 406"/>
                    <a:gd name="T8" fmla="*/ 19 w 242"/>
                    <a:gd name="T9" fmla="*/ 318 h 406"/>
                    <a:gd name="T10" fmla="*/ 114 w 242"/>
                    <a:gd name="T11" fmla="*/ 206 h 406"/>
                    <a:gd name="T12" fmla="*/ 19 w 242"/>
                    <a:gd name="T13" fmla="*/ 94 h 406"/>
                    <a:gd name="T14" fmla="*/ 25 w 242"/>
                    <a:gd name="T15" fmla="*/ 19 h 406"/>
                    <a:gd name="T16" fmla="*/ 100 w 242"/>
                    <a:gd name="T17" fmla="*/ 25 h 406"/>
                    <a:gd name="T18" fmla="*/ 225 w 242"/>
                    <a:gd name="T19" fmla="*/ 172 h 406"/>
                    <a:gd name="T20" fmla="*/ 225 w 242"/>
                    <a:gd name="T21" fmla="*/ 241 h 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42" h="406">
                      <a:moveTo>
                        <a:pt x="225" y="241"/>
                      </a:moveTo>
                      <a:lnTo>
                        <a:pt x="100" y="387"/>
                      </a:lnTo>
                      <a:cubicBezTo>
                        <a:pt x="90" y="400"/>
                        <a:pt x="75" y="406"/>
                        <a:pt x="60" y="406"/>
                      </a:cubicBezTo>
                      <a:cubicBezTo>
                        <a:pt x="48" y="406"/>
                        <a:pt x="35" y="402"/>
                        <a:pt x="25" y="394"/>
                      </a:cubicBezTo>
                      <a:cubicBezTo>
                        <a:pt x="3" y="375"/>
                        <a:pt x="0" y="341"/>
                        <a:pt x="19" y="318"/>
                      </a:cubicBezTo>
                      <a:lnTo>
                        <a:pt x="114" y="206"/>
                      </a:lnTo>
                      <a:lnTo>
                        <a:pt x="19" y="94"/>
                      </a:lnTo>
                      <a:cubicBezTo>
                        <a:pt x="0" y="71"/>
                        <a:pt x="3" y="38"/>
                        <a:pt x="25" y="19"/>
                      </a:cubicBezTo>
                      <a:cubicBezTo>
                        <a:pt x="48" y="0"/>
                        <a:pt x="81" y="2"/>
                        <a:pt x="100" y="25"/>
                      </a:cubicBezTo>
                      <a:lnTo>
                        <a:pt x="225" y="172"/>
                      </a:lnTo>
                      <a:cubicBezTo>
                        <a:pt x="242" y="192"/>
                        <a:pt x="242" y="221"/>
                        <a:pt x="225" y="24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pic>
              <p:nvPicPr>
                <p:cNvPr id="21" name="图片 2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03697" y="3028566"/>
                  <a:ext cx="2233906" cy="1683408"/>
                </a:xfrm>
                <a:prstGeom prst="rect">
                  <a:avLst/>
                </a:prstGeom>
              </p:spPr>
            </p:pic>
          </p:grp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43908" y="4552026"/>
              <a:ext cx="2312197" cy="1808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400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 xmlns:a14="http://schemas.microsoft.com/office/drawing/2010/main" xmlns:a16="http://schemas.microsoft.com/office/drawing/2014/main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451296" y="135879"/>
            <a:ext cx="74410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软雅黑" panose="020B0503020204020204" pitchFamily="34" charset="-122"/>
                <a:cs typeface="Calibri" panose="020F0502020204030204" pitchFamily="34" charset="0"/>
              </a:rPr>
              <a:t>Schedule</a:t>
            </a:r>
          </a:p>
        </p:txBody>
      </p:sp>
      <p:sp>
        <p:nvSpPr>
          <p:cNvPr id="15" name="矩形 14"/>
          <p:cNvSpPr/>
          <p:nvPr/>
        </p:nvSpPr>
        <p:spPr>
          <a:xfrm>
            <a:off x="563807" y="4914983"/>
            <a:ext cx="11041121" cy="510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Note: device delivered might be mixed by default due to inventory consuming.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35218"/>
              </p:ext>
            </p:extLst>
          </p:nvPr>
        </p:nvGraphicFramePr>
        <p:xfrm>
          <a:off x="563807" y="994097"/>
          <a:ext cx="10928610" cy="292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1596">
                  <a:extLst>
                    <a:ext uri="{9D8B030D-6E8A-4147-A177-3AD203B41FA5}">
                      <a16:colId xmlns:a16="http://schemas.microsoft.com/office/drawing/2014/main" val="44609992"/>
                    </a:ext>
                  </a:extLst>
                </a:gridCol>
                <a:gridCol w="4967785">
                  <a:extLst>
                    <a:ext uri="{9D8B030D-6E8A-4147-A177-3AD203B41FA5}">
                      <a16:colId xmlns:a16="http://schemas.microsoft.com/office/drawing/2014/main" val="2984043666"/>
                    </a:ext>
                  </a:extLst>
                </a:gridCol>
                <a:gridCol w="2017109">
                  <a:extLst>
                    <a:ext uri="{9D8B030D-6E8A-4147-A177-3AD203B41FA5}">
                      <a16:colId xmlns:a16="http://schemas.microsoft.com/office/drawing/2014/main" val="3139573447"/>
                    </a:ext>
                  </a:extLst>
                </a:gridCol>
                <a:gridCol w="2392120">
                  <a:extLst>
                    <a:ext uri="{9D8B030D-6E8A-4147-A177-3AD203B41FA5}">
                      <a16:colId xmlns:a16="http://schemas.microsoft.com/office/drawing/2014/main" val="3322535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400" b="1" dirty="0" smtClean="0"/>
                        <a:t>Time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/>
                        <a:t>Models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/>
                        <a:t>Status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/>
                        <a:t>Comment</a:t>
                      </a:r>
                      <a:endParaRPr lang="zh-CN" alt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135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u="none" dirty="0" smtClean="0"/>
                        <a:t>May</a:t>
                      </a:r>
                      <a:r>
                        <a:rPr lang="en-US" altLang="zh-CN" sz="2400" u="none" baseline="0" dirty="0" smtClean="0"/>
                        <a:t> 2018</a:t>
                      </a:r>
                      <a:endParaRPr lang="zh-CN" altLang="en-US" sz="24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u="none" strike="noStrike" kern="1200" baseline="0" dirty="0" smtClean="0"/>
                        <a:t>NVR301-04-P4</a:t>
                      </a:r>
                      <a:r>
                        <a:rPr lang="zh-CN" altLang="en-US" sz="2400" u="none" strike="noStrike" kern="1200" baseline="0" dirty="0" smtClean="0"/>
                        <a:t>、</a:t>
                      </a:r>
                      <a:r>
                        <a:rPr lang="en-US" altLang="zh-CN" sz="2400" u="none" strike="noStrike" kern="1200" baseline="0" dirty="0" smtClean="0"/>
                        <a:t>NVR301-04L-P4</a:t>
                      </a:r>
                      <a:r>
                        <a:rPr lang="zh-CN" altLang="en-US" sz="2400" u="none" strike="noStrike" kern="1200" baseline="0" dirty="0" smtClean="0"/>
                        <a:t>、</a:t>
                      </a:r>
                      <a:r>
                        <a:rPr lang="en-US" altLang="zh-CN" sz="2400" u="none" strike="noStrike" kern="1200" baseline="0" dirty="0" smtClean="0"/>
                        <a:t>NVR301-08-P8</a:t>
                      </a:r>
                      <a:r>
                        <a:rPr lang="zh-CN" altLang="en-US" sz="2400" u="none" strike="noStrike" kern="1200" baseline="0" dirty="0" smtClean="0"/>
                        <a:t>、</a:t>
                      </a:r>
                      <a:r>
                        <a:rPr lang="en-US" altLang="zh-CN" sz="2400" u="none" strike="noStrike" kern="1200" baseline="0" dirty="0" smtClean="0"/>
                        <a:t>NVR301-08L-P8</a:t>
                      </a:r>
                      <a:r>
                        <a:rPr lang="zh-CN" altLang="en-US" sz="2400" u="none" strike="noStrike" kern="1200" baseline="0" dirty="0" smtClean="0"/>
                        <a:t>、</a:t>
                      </a:r>
                      <a:r>
                        <a:rPr lang="en-US" altLang="zh-CN" sz="2400" u="none" strike="noStrike" kern="1200" baseline="0" dirty="0" smtClean="0"/>
                        <a:t>NVR301-16-P8</a:t>
                      </a:r>
                      <a:r>
                        <a:rPr lang="zh-CN" altLang="en-US" sz="2400" u="none" strike="noStrike" kern="1200" baseline="0" dirty="0" smtClean="0"/>
                        <a:t>、</a:t>
                      </a:r>
                      <a:r>
                        <a:rPr lang="en-US" altLang="zh-CN" sz="2400" u="none" strike="noStrike" kern="1200" baseline="0" dirty="0" smtClean="0"/>
                        <a:t>NVR301-16L-P8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Ready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1 HDD </a:t>
                      </a:r>
                      <a:r>
                        <a:rPr lang="en-US" altLang="zh-CN" sz="2400" dirty="0" err="1" smtClean="0"/>
                        <a:t>PoE</a:t>
                      </a:r>
                      <a:r>
                        <a:rPr lang="en-US" altLang="zh-CN" sz="2400" baseline="0" dirty="0" smtClean="0"/>
                        <a:t> NVR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001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u="none" dirty="0" smtClean="0"/>
                        <a:t>July</a:t>
                      </a:r>
                      <a:r>
                        <a:rPr lang="en-US" altLang="zh-CN" sz="2400" u="none" baseline="0" dirty="0" smtClean="0"/>
                        <a:t> 2018</a:t>
                      </a:r>
                      <a:endParaRPr lang="zh-CN" altLang="en-US" sz="24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u="none" strike="noStrike" kern="1200" baseline="0" dirty="0" smtClean="0"/>
                        <a:t>NVR302-08E-P8-B</a:t>
                      </a:r>
                      <a:r>
                        <a:rPr lang="zh-CN" altLang="en-US" sz="2400" u="none" strike="noStrike" kern="1200" baseline="0" dirty="0" smtClean="0"/>
                        <a:t>、</a:t>
                      </a:r>
                      <a:r>
                        <a:rPr lang="en-US" altLang="zh-CN" sz="2400" u="none" strike="noStrike" kern="1200" baseline="0" dirty="0" smtClean="0"/>
                        <a:t>NVR302-16E-P16-B</a:t>
                      </a:r>
                      <a:r>
                        <a:rPr lang="zh-CN" altLang="en-US" sz="2400" u="none" strike="noStrike" kern="1200" baseline="0" dirty="0" smtClean="0"/>
                        <a:t>、</a:t>
                      </a:r>
                      <a:r>
                        <a:rPr lang="en-US" altLang="zh-CN" sz="2400" u="none" strike="noStrike" kern="1200" baseline="0" dirty="0" smtClean="0"/>
                        <a:t>NVR302-16E-P8-B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Ready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2</a:t>
                      </a:r>
                      <a:r>
                        <a:rPr lang="en-US" altLang="zh-CN" sz="2400" baseline="0" dirty="0" smtClean="0"/>
                        <a:t> HDDs </a:t>
                      </a:r>
                      <a:r>
                        <a:rPr lang="en-US" altLang="zh-CN" sz="2400" baseline="0" dirty="0" err="1" smtClean="0"/>
                        <a:t>PoE</a:t>
                      </a:r>
                      <a:r>
                        <a:rPr lang="en-US" altLang="zh-CN" sz="2400" baseline="0" dirty="0" smtClean="0"/>
                        <a:t> NVR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057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u="none" dirty="0" smtClean="0"/>
                        <a:t>Oct</a:t>
                      </a:r>
                      <a:r>
                        <a:rPr lang="en-US" altLang="zh-CN" sz="2400" u="none" baseline="0" dirty="0" smtClean="0"/>
                        <a:t> 2018</a:t>
                      </a:r>
                      <a:endParaRPr lang="zh-CN" altLang="en-US" sz="24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u="none" strike="noStrike" kern="1200" baseline="0" dirty="0" smtClean="0"/>
                        <a:t>NVR302-09E-B</a:t>
                      </a:r>
                      <a:r>
                        <a:rPr lang="zh-CN" altLang="en-US" sz="2400" u="none" strike="noStrike" kern="1200" baseline="0" dirty="0" smtClean="0"/>
                        <a:t>、</a:t>
                      </a:r>
                      <a:r>
                        <a:rPr lang="en-US" altLang="zh-CN" sz="2400" u="none" strike="noStrike" kern="1200" baseline="0" dirty="0" smtClean="0"/>
                        <a:t>NVR302-16E-B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Progressing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2</a:t>
                      </a:r>
                      <a:r>
                        <a:rPr lang="en-US" altLang="zh-CN" sz="2400" baseline="0" dirty="0" smtClean="0"/>
                        <a:t> HDDs NVR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513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18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 xmlns:a14="http://schemas.microsoft.com/office/drawing/2010/main" xmlns:a16="http://schemas.microsoft.com/office/drawing/2014/main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1296" y="873369"/>
            <a:ext cx="7906602" cy="3925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文本框 9"/>
          <p:cNvSpPr txBox="1"/>
          <p:nvPr/>
        </p:nvSpPr>
        <p:spPr>
          <a:xfrm>
            <a:off x="451296" y="4889592"/>
            <a:ext cx="11364686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Rigorous temperature tests are conducted to </a:t>
            </a: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guarantee 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device is working properly without fan</a:t>
            </a: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Uniview</a:t>
            </a: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scrutinize every element and chip, carefully selected all materials.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Each detail was meticulously designed, engineered, and crafted until products had the industry-leading quality.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endParaRPr lang="en-US" altLang="zh-CN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51296" y="135879"/>
            <a:ext cx="74410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软雅黑" panose="020B0503020204020204" pitchFamily="34" charset="-122"/>
                <a:cs typeface="Calibri" panose="020F0502020204030204" pitchFamily="34" charset="0"/>
              </a:rPr>
              <a:t>Rigorous R&amp;D T</a:t>
            </a:r>
            <a:r>
              <a:rPr lang="en-US" alt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软雅黑" panose="020B0503020204020204" pitchFamily="34" charset="-122"/>
                <a:cs typeface="Calibri" panose="020F0502020204030204" pitchFamily="34" charset="0"/>
              </a:rPr>
              <a:t>est</a:t>
            </a:r>
          </a:p>
        </p:txBody>
      </p:sp>
      <p:sp>
        <p:nvSpPr>
          <p:cNvPr id="5" name="MH_SubTitle_1"/>
          <p:cNvSpPr/>
          <p:nvPr>
            <p:custDataLst>
              <p:tags r:id="rId1"/>
            </p:custDataLst>
          </p:nvPr>
        </p:nvSpPr>
        <p:spPr>
          <a:xfrm>
            <a:off x="9574027" y="2029251"/>
            <a:ext cx="1379537" cy="1613297"/>
          </a:xfrm>
          <a:prstGeom prst="roundRect">
            <a:avLst>
              <a:gd name="adj" fmla="val 10553"/>
            </a:avLst>
          </a:prstGeom>
          <a:solidFill>
            <a:srgbClr val="228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540000" anchor="ctr">
            <a:normAutofit fontScale="250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800" b="1" dirty="0" smtClean="0">
              <a:solidFill>
                <a:srgbClr val="FFFF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200" b="1" dirty="0" smtClean="0">
                <a:solidFill>
                  <a:srgbClr val="FFFF00"/>
                </a:solidFill>
              </a:rPr>
              <a:t>8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800" b="1" dirty="0" smtClean="0">
              <a:solidFill>
                <a:srgbClr val="FFFF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b="1" dirty="0" smtClean="0">
                <a:solidFill>
                  <a:srgbClr val="FFFFFF"/>
                </a:solidFill>
              </a:rPr>
              <a:t>System reviews</a:t>
            </a:r>
            <a:endParaRPr lang="zh-CN" altLang="en-US" sz="7200" b="1" dirty="0">
              <a:solidFill>
                <a:srgbClr val="FFFFFF"/>
              </a:solidFill>
            </a:endParaRPr>
          </a:p>
        </p:txBody>
      </p:sp>
      <p:sp>
        <p:nvSpPr>
          <p:cNvPr id="6" name="MH_SubTitle_2"/>
          <p:cNvSpPr/>
          <p:nvPr>
            <p:custDataLst>
              <p:tags r:id="rId2"/>
            </p:custDataLst>
          </p:nvPr>
        </p:nvSpPr>
        <p:spPr>
          <a:xfrm>
            <a:off x="8562277" y="782206"/>
            <a:ext cx="1379537" cy="1613297"/>
          </a:xfrm>
          <a:prstGeom prst="roundRect">
            <a:avLst>
              <a:gd name="adj" fmla="val 10553"/>
            </a:avLst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540000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dirty="0" smtClean="0">
              <a:solidFill>
                <a:srgbClr val="FFFF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dirty="0" smtClean="0">
              <a:solidFill>
                <a:srgbClr val="FFFF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smtClean="0">
                <a:solidFill>
                  <a:srgbClr val="FFFF00"/>
                </a:solidFill>
              </a:rPr>
              <a:t>37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 smtClean="0">
                <a:solidFill>
                  <a:srgbClr val="FFFFFF"/>
                </a:solidFill>
              </a:rPr>
              <a:t>Product level functional tests</a:t>
            </a:r>
            <a:endParaRPr lang="zh-CN" altLang="en-US" b="1" dirty="0">
              <a:solidFill>
                <a:srgbClr val="FFFFFF"/>
              </a:solidFill>
            </a:endParaRPr>
          </a:p>
        </p:txBody>
      </p:sp>
      <p:sp>
        <p:nvSpPr>
          <p:cNvPr id="7" name="MH_SubTitle_3"/>
          <p:cNvSpPr/>
          <p:nvPr>
            <p:custDataLst>
              <p:tags r:id="rId3"/>
            </p:custDataLst>
          </p:nvPr>
        </p:nvSpPr>
        <p:spPr>
          <a:xfrm>
            <a:off x="8563071" y="3150556"/>
            <a:ext cx="1377950" cy="1613297"/>
          </a:xfrm>
          <a:prstGeom prst="roundRect">
            <a:avLst>
              <a:gd name="adj" fmla="val 10553"/>
            </a:avLst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540000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smtClean="0">
                <a:solidFill>
                  <a:srgbClr val="FFFF00"/>
                </a:solidFill>
              </a:rPr>
              <a:t>418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dirty="0" smtClean="0">
              <a:solidFill>
                <a:srgbClr val="FFFF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 smtClean="0">
                <a:solidFill>
                  <a:srgbClr val="FFFFFF"/>
                </a:solidFill>
              </a:rPr>
              <a:t>Board tests</a:t>
            </a:r>
            <a:endParaRPr lang="zh-CN" altLang="en-US" b="1" dirty="0">
              <a:solidFill>
                <a:srgbClr val="FFFFFF"/>
              </a:solidFill>
            </a:endParaRPr>
          </a:p>
        </p:txBody>
      </p:sp>
      <p:sp>
        <p:nvSpPr>
          <p:cNvPr id="8" name="MH_SubTitle_4"/>
          <p:cNvSpPr/>
          <p:nvPr>
            <p:custDataLst>
              <p:tags r:id="rId4"/>
            </p:custDataLst>
          </p:nvPr>
        </p:nvSpPr>
        <p:spPr>
          <a:xfrm>
            <a:off x="10586570" y="3150556"/>
            <a:ext cx="1395428" cy="1613297"/>
          </a:xfrm>
          <a:prstGeom prst="roundRect">
            <a:avLst>
              <a:gd name="adj" fmla="val 10553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540000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dirty="0" smtClean="0">
              <a:solidFill>
                <a:srgbClr val="FFFFFF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dirty="0" smtClean="0">
              <a:solidFill>
                <a:srgbClr val="FFFFFF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smtClean="0">
                <a:solidFill>
                  <a:srgbClr val="FFFF00"/>
                </a:solidFill>
              </a:rPr>
              <a:t>22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 smtClean="0">
                <a:solidFill>
                  <a:srgbClr val="FFFFFF"/>
                </a:solidFill>
              </a:rPr>
              <a:t>Environment</a:t>
            </a:r>
            <a:r>
              <a:rPr lang="en-US" altLang="zh-CN" b="1" dirty="0" smtClean="0">
                <a:solidFill>
                  <a:srgbClr val="FFFFFF"/>
                </a:solidFill>
              </a:rPr>
              <a:t> and reliability tests</a:t>
            </a:r>
            <a:endParaRPr lang="zh-CN" altLang="en-US" b="1" dirty="0">
              <a:solidFill>
                <a:srgbClr val="FFFFFF"/>
              </a:solidFill>
            </a:endParaRPr>
          </a:p>
        </p:txBody>
      </p:sp>
      <p:sp>
        <p:nvSpPr>
          <p:cNvPr id="9" name="MH_SubTitle_5"/>
          <p:cNvSpPr/>
          <p:nvPr>
            <p:custDataLst>
              <p:tags r:id="rId5"/>
            </p:custDataLst>
          </p:nvPr>
        </p:nvSpPr>
        <p:spPr>
          <a:xfrm>
            <a:off x="10602460" y="782207"/>
            <a:ext cx="1379538" cy="1613297"/>
          </a:xfrm>
          <a:prstGeom prst="roundRect">
            <a:avLst>
              <a:gd name="adj" fmla="val 1055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540000" anchor="ctr">
            <a:normAutofit fontScale="250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dirty="0" smtClean="0">
              <a:solidFill>
                <a:srgbClr val="FFFFFF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5900" b="1" dirty="0" smtClean="0">
              <a:solidFill>
                <a:srgbClr val="FFFF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200" b="1" dirty="0" smtClean="0">
                <a:solidFill>
                  <a:srgbClr val="FFFF00"/>
                </a:solidFill>
              </a:rPr>
              <a:t>201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5900" b="1" dirty="0" smtClean="0">
              <a:solidFill>
                <a:srgbClr val="FFFF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b="1" dirty="0" smtClean="0">
                <a:solidFill>
                  <a:srgbClr val="FFFFFF"/>
                </a:solidFill>
              </a:rPr>
              <a:t>Product tests</a:t>
            </a:r>
            <a:endParaRPr lang="zh-CN" altLang="en-US" sz="7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6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 xmlns:a14="http://schemas.microsoft.com/office/drawing/2010/main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4"/>
          <p:cNvSpPr txBox="1"/>
          <p:nvPr/>
        </p:nvSpPr>
        <p:spPr>
          <a:xfrm>
            <a:off x="3608600" y="3592043"/>
            <a:ext cx="5274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 smtClean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Better Security, Better World 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118" y="2575764"/>
            <a:ext cx="8277541" cy="7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 xmlns:a14="http://schemas.microsoft.com/office/drawing/2010/main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15150050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15150050"/>
  <p:tag name="MH_LIBRARY" val="GRAPHIC"/>
  <p:tag name="MH_TYPE" val="SubTitle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15150050"/>
  <p:tag name="MH_LIBRARY" val="GRAPHIC"/>
  <p:tag name="MH_TYPE" val="SubTitle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15150050"/>
  <p:tag name="MH_LIBRARY" val="GRAPHIC"/>
  <p:tag name="MH_TYPE" val="SubTitle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315150050"/>
  <p:tag name="MH_LIBRARY" val="GRAPHIC"/>
  <p:tag name="MH_TYPE" val="SubTitle"/>
  <p:tag name="MH_ORDER" val="5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2465</TotalTime>
  <Words>231</Words>
  <Application>Microsoft Office PowerPoint</Application>
  <PresentationFormat>宽屏</PresentationFormat>
  <Paragraphs>90</Paragraphs>
  <Slides>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panchenqiang</dc:creator>
  <cp:lastModifiedBy>chenjianqiu</cp:lastModifiedBy>
  <cp:revision>271</cp:revision>
  <dcterms:created xsi:type="dcterms:W3CDTF">2018-01-25T00:55:59Z</dcterms:created>
  <dcterms:modified xsi:type="dcterms:W3CDTF">2018-07-12T12:33:41Z</dcterms:modified>
</cp:coreProperties>
</file>